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0" r:id="rId2"/>
    <p:sldMasterId id="2147483656" r:id="rId3"/>
  </p:sldMasterIdLst>
  <p:notesMasterIdLst>
    <p:notesMasterId r:id="rId34"/>
  </p:notesMasterIdLst>
  <p:handoutMasterIdLst>
    <p:handoutMasterId r:id="rId35"/>
  </p:handoutMasterIdLst>
  <p:sldIdLst>
    <p:sldId id="256" r:id="rId4"/>
    <p:sldId id="266" r:id="rId5"/>
    <p:sldId id="258" r:id="rId6"/>
    <p:sldId id="260" r:id="rId7"/>
    <p:sldId id="297" r:id="rId8"/>
    <p:sldId id="292" r:id="rId9"/>
    <p:sldId id="293" r:id="rId10"/>
    <p:sldId id="301" r:id="rId11"/>
    <p:sldId id="302" r:id="rId12"/>
    <p:sldId id="303" r:id="rId13"/>
    <p:sldId id="299" r:id="rId14"/>
    <p:sldId id="305" r:id="rId15"/>
    <p:sldId id="306" r:id="rId16"/>
    <p:sldId id="307" r:id="rId17"/>
    <p:sldId id="308" r:id="rId18"/>
    <p:sldId id="309" r:id="rId19"/>
    <p:sldId id="310" r:id="rId20"/>
    <p:sldId id="270" r:id="rId21"/>
    <p:sldId id="272" r:id="rId22"/>
    <p:sldId id="323" r:id="rId23"/>
    <p:sldId id="320" r:id="rId24"/>
    <p:sldId id="312" r:id="rId25"/>
    <p:sldId id="313" r:id="rId26"/>
    <p:sldId id="314" r:id="rId27"/>
    <p:sldId id="279" r:id="rId28"/>
    <p:sldId id="316" r:id="rId29"/>
    <p:sldId id="319" r:id="rId30"/>
    <p:sldId id="328" r:id="rId31"/>
    <p:sldId id="331" r:id="rId32"/>
    <p:sldId id="33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47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3C"/>
    <a:srgbClr val="4F81BD"/>
    <a:srgbClr val="3AFCE0"/>
    <a:srgbClr val="03E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5" autoAdjust="0"/>
    <p:restoredTop sz="93955" autoAdjust="0"/>
  </p:normalViewPr>
  <p:slideViewPr>
    <p:cSldViewPr>
      <p:cViewPr varScale="1">
        <p:scale>
          <a:sx n="68" d="100"/>
          <a:sy n="68" d="100"/>
        </p:scale>
        <p:origin x="888" y="68"/>
      </p:cViewPr>
      <p:guideLst>
        <p:guide orient="horz" pos="1071"/>
        <p:guide pos="47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-494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9BA26-29F9-4D06-8D8E-B66C9F8FC136}" type="datetimeFigureOut">
              <a:rPr lang="ko-KR" altLang="en-US" smtClean="0"/>
              <a:t>2018-07-01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1AC39-D377-4F66-B2DF-88595F7167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43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F8B91-9B44-4C6A-B14C-156B4698F3C8}" type="datetimeFigureOut">
              <a:rPr lang="ko-KR" altLang="en-US" smtClean="0"/>
              <a:t>2018-07-01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86FC5-B17D-4B18-AF4E-A130DBD4EB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7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조 인턴 </a:t>
            </a:r>
            <a:r>
              <a:rPr lang="ko-KR" altLang="en-US" baseline="0" dirty="0" err="1" smtClean="0"/>
              <a:t>강성효입니다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발표를 시작하겠습니다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97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마일스톤에</a:t>
            </a:r>
            <a:r>
              <a:rPr lang="ko-KR" altLang="en-US" dirty="0" smtClean="0"/>
              <a:t> 이슈들을 만들었습니다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946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후에 프로젝트 페이지를 활용해서 할 일은 무엇이 있고 하는 것은 무엇이고 오류가 있었고 무엇이 완료가 되었는지 표현하였습니다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54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24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암호화 방식은 이관 </a:t>
            </a:r>
            <a:r>
              <a:rPr lang="en-US" altLang="ko-KR" dirty="0" smtClean="0"/>
              <a:t>-&gt; </a:t>
            </a:r>
            <a:r>
              <a:rPr lang="ko-KR" altLang="en-US" sz="1200" dirty="0" err="1" smtClean="0"/>
              <a:t>단방향</a:t>
            </a:r>
            <a:r>
              <a:rPr lang="ko-KR" altLang="en-US" sz="1200" dirty="0" smtClean="0"/>
              <a:t> 암호화 </a:t>
            </a:r>
            <a:r>
              <a:rPr lang="en-US" altLang="ko-KR" sz="1200" dirty="0" err="1" smtClean="0"/>
              <a:t>bycrpt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방식으로 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비밀번호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주소를 암호화 하여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   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32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암호화 방식은 이관 </a:t>
            </a:r>
            <a:r>
              <a:rPr lang="en-US" altLang="ko-KR" dirty="0" smtClean="0"/>
              <a:t>-&gt; </a:t>
            </a:r>
            <a:r>
              <a:rPr lang="ko-KR" altLang="en-US" sz="1200" dirty="0" err="1" smtClean="0"/>
              <a:t>단방향</a:t>
            </a:r>
            <a:r>
              <a:rPr lang="ko-KR" altLang="en-US" sz="1200" dirty="0" smtClean="0"/>
              <a:t> 암호화 </a:t>
            </a:r>
            <a:r>
              <a:rPr lang="en-US" altLang="ko-KR" sz="1200" dirty="0" err="1" smtClean="0"/>
              <a:t>bycrpt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방식으로 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비밀번호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주소를 암호화 하여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   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09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서비스적으로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72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주간 프로젝트를 진행하면서 가장 큰 이슈 였던 부분이 </a:t>
            </a:r>
            <a:r>
              <a:rPr lang="en-US" altLang="ko-KR" dirty="0" err="1" smtClean="0"/>
              <a:t>RestAPI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저는 전에 혼자 </a:t>
            </a:r>
            <a:r>
              <a:rPr lang="en-US" altLang="ko-KR" baseline="0" dirty="0" smtClean="0"/>
              <a:t>spring </a:t>
            </a:r>
            <a:r>
              <a:rPr lang="ko-KR" altLang="en-US" baseline="0" dirty="0" smtClean="0"/>
              <a:t>공부 했었고 또 인턴으로 들어오기 바로 직전에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주정도 </a:t>
            </a:r>
            <a:r>
              <a:rPr lang="en-US" altLang="ko-KR" baseline="0" dirty="0" smtClean="0"/>
              <a:t>spring</a:t>
            </a:r>
            <a:r>
              <a:rPr lang="ko-KR" altLang="en-US" baseline="0" dirty="0" smtClean="0"/>
              <a:t>을 배우고 들어왔습니다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그렇기 때문에 자신감이 있었고 빠르게 구현하고 다양한 추가기능을 개발하고 싶었습니다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결과로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407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Bootstrap4</a:t>
            </a:r>
            <a:r>
              <a:rPr lang="ko-KR" altLang="en-US" dirty="0" smtClean="0"/>
              <a:t>를 이용하면서 시간이 많이 걸렸다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7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코딩컨벤션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카멜표기법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생각이  많이 바뀐 것 같습니다</a:t>
            </a:r>
            <a:r>
              <a:rPr lang="en-US" altLang="ko-KR" dirty="0" smtClean="0"/>
              <a:t>.. </a:t>
            </a:r>
            <a:r>
              <a:rPr lang="ko-KR" altLang="en-US" dirty="0" smtClean="0"/>
              <a:t>특히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0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682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</a:t>
            </a:r>
            <a:r>
              <a:rPr lang="ko-KR" altLang="en-US" dirty="0" err="1" smtClean="0"/>
              <a:t>하는것</a:t>
            </a:r>
            <a:r>
              <a:rPr lang="ko-KR" altLang="en-US" dirty="0" smtClean="0"/>
              <a:t> 처음 듣는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09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저의 서비스는 </a:t>
            </a:r>
            <a:r>
              <a:rPr lang="en-US" altLang="ko-KR" baseline="0" dirty="0" smtClean="0"/>
              <a:t>INNER SUBWAY</a:t>
            </a:r>
            <a:r>
              <a:rPr lang="ko-KR" altLang="en-US" baseline="0" dirty="0" smtClean="0"/>
              <a:t>로 이용자들끼리 서로 역 내부 시설 정보를 공유하여 한눈에 파악 할 수 있게 한 서비스입니다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1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검색결과가 나오지 않았습니다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제가 왜 물품보관함을 검색을 </a:t>
            </a:r>
            <a:r>
              <a:rPr lang="ko-KR" altLang="en-US" dirty="0" err="1" smtClean="0"/>
              <a:t>했냐면</a:t>
            </a:r>
            <a:r>
              <a:rPr lang="ko-KR" altLang="en-US" dirty="0" smtClean="0"/>
              <a:t> 예전에 제주도 여행을 가는 날에 </a:t>
            </a:r>
            <a:r>
              <a:rPr lang="ko-KR" altLang="en-US" dirty="0" err="1" smtClean="0"/>
              <a:t>역삼역</a:t>
            </a:r>
            <a:r>
              <a:rPr lang="ko-KR" altLang="en-US" baseline="0" dirty="0" smtClean="0"/>
              <a:t> 근처에서 친구를 만나러 갔는데 캐리어가 조금 불편할 것 같아서 물품보관함이 필요했습니다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역마다 다 있지는 않기 때문에  네이버 통합검색에 </a:t>
            </a:r>
            <a:r>
              <a:rPr lang="ko-KR" altLang="en-US" baseline="0" dirty="0" err="1" smtClean="0"/>
              <a:t>역삼역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물품보관함</a:t>
            </a:r>
            <a:r>
              <a:rPr lang="ko-KR" altLang="en-US" baseline="0" dirty="0" smtClean="0"/>
              <a:t>  검색하고 블로그 들어가서 </a:t>
            </a:r>
            <a:r>
              <a:rPr lang="ko-KR" altLang="en-US" baseline="0" dirty="0" err="1" smtClean="0"/>
              <a:t>어딧는지</a:t>
            </a:r>
            <a:r>
              <a:rPr lang="ko-KR" altLang="en-US" baseline="0" dirty="0" smtClean="0"/>
              <a:t> 확인하고 해서 번거롭게  찾았던 기억이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 기억을 통해서 서비스 주제를 선정하게 되었습니다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20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초기기획에</a:t>
            </a:r>
            <a:r>
              <a:rPr lang="ko-KR" altLang="en-US" dirty="0" smtClean="0"/>
              <a:t> 대해서 설명을 드리면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markdown </a:t>
            </a:r>
            <a:r>
              <a:rPr lang="ko-KR" altLang="en-US" dirty="0" smtClean="0"/>
              <a:t>언어에 익숙하지 </a:t>
            </a:r>
            <a:r>
              <a:rPr lang="ko-KR" altLang="en-US" dirty="0" err="1" smtClean="0"/>
              <a:t>않았았고</a:t>
            </a:r>
            <a:r>
              <a:rPr lang="ko-KR" altLang="en-US" dirty="0" smtClean="0"/>
              <a:t> 기획도 이렇게 하는 것은 처음 해보아서</a:t>
            </a:r>
            <a:r>
              <a:rPr lang="ko-KR" altLang="en-US" baseline="0" dirty="0" smtClean="0"/>
              <a:t> 초기 일정은 이렇게 구체적이지 않고 </a:t>
            </a:r>
            <a:r>
              <a:rPr lang="ko-KR" altLang="en-US" baseline="0" dirty="0" err="1" smtClean="0"/>
              <a:t>러프하게</a:t>
            </a:r>
            <a:r>
              <a:rPr lang="ko-KR" altLang="en-US" baseline="0" dirty="0" smtClean="0"/>
              <a:t> 설정을 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4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이부분들</a:t>
            </a:r>
            <a:r>
              <a:rPr lang="ko-KR" altLang="en-US" dirty="0" smtClean="0"/>
              <a:t> 또한 역시 대략적으로만  처음에 구성을 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피쳐리스트</a:t>
            </a:r>
            <a:r>
              <a:rPr lang="ko-KR" altLang="en-US" dirty="0" smtClean="0"/>
              <a:t> 라는 것도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3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실제로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에서 어떻게 일정을 계획하고 관리를 했는지에 대해서 보여드리겠습니다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493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850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86FC5-B17D-4B18-AF4E-A130DBD4EB8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555701" y="2303579"/>
            <a:ext cx="50145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2"/>
          <p:cNvSpPr txBox="1">
            <a:spLocks/>
          </p:cNvSpPr>
          <p:nvPr userDrawn="1"/>
        </p:nvSpPr>
        <p:spPr>
          <a:xfrm>
            <a:off x="537600" y="2910850"/>
            <a:ext cx="58656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baseline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일반</a:t>
            </a:r>
            <a:endParaRPr lang="ko-KR" altLang="en-US" sz="1200" b="1" spc="-50" baseline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37600" y="2476801"/>
            <a:ext cx="85344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spc="-2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나눔고딕 </a:t>
            </a:r>
            <a:r>
              <a:rPr lang="en-US" altLang="ko-KR" smtClean="0"/>
              <a:t>R, 12pt</a:t>
            </a:r>
          </a:p>
          <a:p>
            <a:r>
              <a:rPr lang="ko-KR" altLang="en-US" smtClean="0"/>
              <a:t>소속팀 </a:t>
            </a:r>
            <a:r>
              <a:rPr lang="en-US" altLang="ko-KR" smtClean="0"/>
              <a:t>/ </a:t>
            </a:r>
            <a:r>
              <a:rPr lang="ko-KR" altLang="en-US" smtClean="0"/>
              <a:t>상위부서 </a:t>
            </a:r>
            <a:r>
              <a:rPr lang="en-US" altLang="ko-KR" smtClean="0"/>
              <a:t>: </a:t>
            </a:r>
            <a:r>
              <a:rPr lang="ko-KR" altLang="en-US" smtClean="0"/>
              <a:t>나눔고딕 </a:t>
            </a:r>
            <a:r>
              <a:rPr lang="en-US" altLang="ko-KR" smtClean="0"/>
              <a:t>R, 12pt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ctrTitle" hasCustomPrompt="1"/>
          </p:nvPr>
        </p:nvSpPr>
        <p:spPr>
          <a:xfrm>
            <a:off x="432000" y="302400"/>
            <a:ext cx="10980637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-2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문서의 제목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err="1" smtClean="0"/>
              <a:t>나눔고딕</a:t>
            </a:r>
            <a:r>
              <a:rPr lang="ko-KR" altLang="en-US" smtClean="0"/>
              <a:t> </a:t>
            </a:r>
            <a:r>
              <a:rPr lang="en-US" altLang="ko-KR" smtClean="0"/>
              <a:t>R, </a:t>
            </a:r>
            <a:r>
              <a:rPr lang="en-US" altLang="ko-KR" dirty="0" smtClean="0"/>
              <a:t>45pt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82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챕터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523200" y="280528"/>
            <a:ext cx="11040000" cy="2063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360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1.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챕터 제목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: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나눔고딕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R, 36pt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9479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마지막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576000" y="273601"/>
            <a:ext cx="11040000" cy="2063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2000" b="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-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End of Document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-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Thank You.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-</a:t>
            </a:r>
            <a:endParaRPr lang="ko-KR" altLang="en-US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4967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대외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55701" y="2303579"/>
            <a:ext cx="50145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 userDrawn="1"/>
        </p:nvSpPr>
        <p:spPr>
          <a:xfrm>
            <a:off x="537600" y="2910850"/>
            <a:ext cx="58656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baseline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대외비</a:t>
            </a:r>
            <a:endParaRPr lang="ko-KR" altLang="en-US" sz="1200" b="1" spc="-50" baseline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ctrTitle" hasCustomPrompt="1"/>
          </p:nvPr>
        </p:nvSpPr>
        <p:spPr>
          <a:xfrm>
            <a:off x="432000" y="302400"/>
            <a:ext cx="10980637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-2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문서의 제목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err="1" smtClean="0"/>
              <a:t>나눔고딕</a:t>
            </a:r>
            <a:r>
              <a:rPr lang="ko-KR" altLang="en-US" smtClean="0"/>
              <a:t> </a:t>
            </a:r>
            <a:r>
              <a:rPr lang="en-US" altLang="ko-KR" smtClean="0"/>
              <a:t>R, </a:t>
            </a:r>
            <a:r>
              <a:rPr lang="en-US" altLang="ko-KR" dirty="0" smtClean="0"/>
              <a:t>45pt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37600" y="2476801"/>
            <a:ext cx="85344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spc="-2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나눔고딕 </a:t>
            </a:r>
            <a:r>
              <a:rPr lang="en-US" altLang="ko-KR" smtClean="0"/>
              <a:t>R, 12pt</a:t>
            </a:r>
          </a:p>
          <a:p>
            <a:r>
              <a:rPr lang="ko-KR" altLang="en-US" smtClean="0"/>
              <a:t>소속팀 </a:t>
            </a:r>
            <a:r>
              <a:rPr lang="en-US" altLang="ko-KR" smtClean="0"/>
              <a:t>/ </a:t>
            </a:r>
            <a:r>
              <a:rPr lang="ko-KR" altLang="en-US" smtClean="0"/>
              <a:t>상위부서 </a:t>
            </a:r>
            <a:r>
              <a:rPr lang="en-US" altLang="ko-KR" smtClean="0"/>
              <a:t>: </a:t>
            </a:r>
            <a:r>
              <a:rPr lang="ko-KR" altLang="en-US" smtClean="0"/>
              <a:t>나눔고딕 </a:t>
            </a:r>
            <a:r>
              <a:rPr lang="en-US" altLang="ko-KR" smtClean="0"/>
              <a:t>R, 12pt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5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_기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555701" y="2303579"/>
            <a:ext cx="50145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 userDrawn="1"/>
        </p:nvSpPr>
        <p:spPr>
          <a:xfrm>
            <a:off x="537600" y="2910850"/>
            <a:ext cx="5865600" cy="2779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b="0" i="0" kern="1200" spc="-2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spc="-50" baseline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기밀</a:t>
            </a:r>
            <a:endParaRPr lang="ko-KR" altLang="en-US" sz="1200" b="1" spc="-50" baseline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ctrTitle" hasCustomPrompt="1"/>
          </p:nvPr>
        </p:nvSpPr>
        <p:spPr>
          <a:xfrm>
            <a:off x="432000" y="302400"/>
            <a:ext cx="10980637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4500" spc="-2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문서의 제목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err="1" smtClean="0"/>
              <a:t>나눔고딕</a:t>
            </a:r>
            <a:r>
              <a:rPr lang="ko-KR" altLang="en-US" smtClean="0"/>
              <a:t> </a:t>
            </a:r>
            <a:r>
              <a:rPr lang="en-US" altLang="ko-KR" smtClean="0"/>
              <a:t>R, </a:t>
            </a:r>
            <a:r>
              <a:rPr lang="en-US" altLang="ko-KR" dirty="0" smtClean="0"/>
              <a:t>45pt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37600" y="2476801"/>
            <a:ext cx="8534400" cy="4658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spc="-2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작성자 </a:t>
            </a:r>
            <a:r>
              <a:rPr lang="en-US" altLang="ko-KR" smtClean="0"/>
              <a:t>: </a:t>
            </a:r>
            <a:r>
              <a:rPr lang="ko-KR" altLang="en-US" smtClean="0"/>
              <a:t>나눔고딕 </a:t>
            </a:r>
            <a:r>
              <a:rPr lang="en-US" altLang="ko-KR" smtClean="0"/>
              <a:t>R, 12pt</a:t>
            </a:r>
          </a:p>
          <a:p>
            <a:r>
              <a:rPr lang="ko-KR" altLang="en-US" smtClean="0"/>
              <a:t>소속팀 </a:t>
            </a:r>
            <a:r>
              <a:rPr lang="en-US" altLang="ko-KR" smtClean="0"/>
              <a:t>/ </a:t>
            </a:r>
            <a:r>
              <a:rPr lang="ko-KR" altLang="en-US" smtClean="0"/>
              <a:t>상위부서 </a:t>
            </a:r>
            <a:r>
              <a:rPr lang="en-US" altLang="ko-KR" smtClean="0"/>
              <a:t>: </a:t>
            </a:r>
            <a:r>
              <a:rPr lang="ko-KR" altLang="en-US" smtClean="0"/>
              <a:t>나눔고딕 </a:t>
            </a:r>
            <a:r>
              <a:rPr lang="en-US" altLang="ko-KR" smtClean="0"/>
              <a:t>R, 12pt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5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576000" y="1206000"/>
            <a:ext cx="10128512" cy="4527256"/>
          </a:xfrm>
          <a:prstGeom prst="rect">
            <a:avLst/>
          </a:prstGeom>
        </p:spPr>
        <p:txBody>
          <a:bodyPr lIns="0" tIns="0" rIns="0" bIns="0"/>
          <a:lstStyle>
            <a:lvl1pPr marL="266700" indent="-2667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400" b="1" kern="1200" spc="-20" baseline="0" dirty="0" smtClean="0">
                <a:ln>
                  <a:noFill/>
                </a:ln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None/>
              <a:defRPr lang="ko-KR" altLang="en-US" sz="1100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446087" indent="0">
              <a:lnSpc>
                <a:spcPct val="150000"/>
              </a:lnSpc>
              <a:spcBef>
                <a:spcPts val="30"/>
              </a:spcBef>
              <a:buFontTx/>
              <a:buNone/>
              <a:defRPr lang="en-US" altLang="ko-KR" sz="1100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25475" indent="0">
              <a:lnSpc>
                <a:spcPct val="150000"/>
              </a:lnSpc>
              <a:spcBef>
                <a:spcPts val="10"/>
              </a:spcBef>
              <a:buFontTx/>
              <a:buNone/>
              <a:defRPr lang="ko-KR" altLang="en-US" sz="1100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-20" baseline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100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</a:lstStyle>
          <a:p>
            <a:pPr lvl="0"/>
            <a:r>
              <a:rPr lang="ko-KR" altLang="en-US" smtClean="0"/>
              <a:t>마스터 텍스트 스타일 </a:t>
            </a:r>
            <a:r>
              <a:rPr lang="en-US" altLang="ko-KR" smtClean="0"/>
              <a:t>: </a:t>
            </a:r>
            <a:r>
              <a:rPr lang="ko-KR" altLang="en-US" smtClean="0"/>
              <a:t>나눔고딕 </a:t>
            </a:r>
            <a:r>
              <a:rPr lang="en-US" altLang="ko-KR" smtClean="0"/>
              <a:t>B, 14pt</a:t>
            </a:r>
            <a:endParaRPr lang="ko-KR" altLang="en-US" smtClean="0"/>
          </a:p>
          <a:p>
            <a:pPr lvl="1"/>
            <a:r>
              <a:rPr lang="ko-KR" altLang="en-US" smtClean="0"/>
              <a:t>둘째 수준 </a:t>
            </a:r>
            <a:r>
              <a:rPr lang="en-US" altLang="ko-KR" smtClean="0"/>
              <a:t>:  </a:t>
            </a:r>
            <a:r>
              <a:rPr lang="ko-KR" altLang="en-US" smtClean="0"/>
              <a:t>나눔고딕 </a:t>
            </a:r>
            <a:r>
              <a:rPr lang="en-US" altLang="ko-KR" smtClean="0"/>
              <a:t>R, 11pt</a:t>
            </a:r>
            <a:endParaRPr lang="ko-KR" altLang="en-US" smtClean="0"/>
          </a:p>
          <a:p>
            <a:pPr lvl="2"/>
            <a:r>
              <a:rPr lang="ko-KR" altLang="en-US" smtClean="0"/>
              <a:t>셋째 수준</a:t>
            </a:r>
            <a:endParaRPr lang="en-US" altLang="ko-KR" smtClean="0"/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endParaRPr lang="en-US" altLang="ko-KR" smtClean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66400" y="403200"/>
            <a:ext cx="11520000" cy="338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lang="ko-KR" altLang="en-US" sz="1600" b="1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0287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523200" y="280528"/>
            <a:ext cx="11040000" cy="2063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360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1.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챕터 제목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: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나눔고딕 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R, 36pt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50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마지막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576000" y="273601"/>
            <a:ext cx="11040000" cy="20630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lnSpc>
                <a:spcPct val="110000"/>
              </a:lnSpc>
              <a:spcBef>
                <a:spcPct val="0"/>
              </a:spcBef>
              <a:buNone/>
              <a:defRPr lang="ko-KR" altLang="en-US" sz="2000" b="0" kern="1200" spc="-20" baseline="0" dirty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-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End of Document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-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Thank You.</a:t>
            </a:r>
            <a:b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</a:b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</a:rPr>
              <a:t>-</a:t>
            </a:r>
            <a:endParaRPr lang="ko-KR" altLang="en-US" dirty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0394635" y="353499"/>
            <a:ext cx="1238259" cy="150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00" b="1" spc="-20" baseline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일반</a:t>
            </a:r>
            <a:endParaRPr lang="en-US" altLang="ko-KR" sz="700" b="1" spc="-20" baseline="0" dirty="0" smtClean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537601" y="319625"/>
            <a:ext cx="9548780" cy="3285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dirty="0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나눔고딕 </a:t>
            </a:r>
            <a:r>
              <a:rPr lang="en-US" altLang="ko-KR" dirty="0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</a:t>
            </a:r>
            <a:r>
              <a:rPr lang="en-US" altLang="ko-KR" dirty="0" err="1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20pt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1185601" y="1130400"/>
            <a:ext cx="10414116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1063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_대외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0394635" y="353499"/>
            <a:ext cx="1238259" cy="150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00" b="1" spc="-20" baseline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대외비</a:t>
            </a:r>
            <a:endParaRPr lang="en-US" altLang="ko-KR" sz="700" b="1" spc="-20" baseline="0" dirty="0" smtClean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37601" y="319625"/>
            <a:ext cx="9548780" cy="3285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dirty="0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나눔고딕 </a:t>
            </a:r>
            <a:r>
              <a:rPr lang="en-US" altLang="ko-KR" dirty="0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</a:t>
            </a:r>
            <a:r>
              <a:rPr lang="en-US" altLang="ko-KR" dirty="0" err="1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20pt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1185601" y="1130400"/>
            <a:ext cx="10414116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567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_기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0394635" y="353499"/>
            <a:ext cx="1238259" cy="150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00" b="1" spc="-20" baseline="0" smtClean="0">
                <a:gradFill>
                  <a:gsLst>
                    <a:gs pos="0">
                      <a:srgbClr val="00C73C"/>
                    </a:gs>
                    <a:gs pos="100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기밀</a:t>
            </a:r>
            <a:endParaRPr lang="en-US" altLang="ko-KR" sz="700" b="1" spc="-20" baseline="0" dirty="0" smtClean="0">
              <a:gradFill>
                <a:gsLst>
                  <a:gs pos="0">
                    <a:srgbClr val="00C73C"/>
                  </a:gs>
                  <a:gs pos="100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37601" y="319625"/>
            <a:ext cx="9548780" cy="3285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2000" b="1" kern="1200" spc="-20" baseline="0" dirty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1.1 </a:t>
            </a:r>
            <a:r>
              <a:rPr lang="ko-KR" altLang="en-US" dirty="0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페이지 제목</a:t>
            </a:r>
            <a:r>
              <a:rPr lang="en-US" altLang="ko-KR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: </a:t>
            </a:r>
            <a:r>
              <a:rPr lang="ko-KR" altLang="en-US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나눔고딕 </a:t>
            </a:r>
            <a:r>
              <a:rPr lang="en-US" altLang="ko-KR" dirty="0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B, </a:t>
            </a:r>
            <a:r>
              <a:rPr lang="en-US" altLang="ko-KR" dirty="0" err="1" smtClean="0">
                <a:gradFill>
                  <a:gsLst>
                    <a:gs pos="0">
                      <a:srgbClr val="00C73C"/>
                    </a:gs>
                    <a:gs pos="99000">
                      <a:srgbClr val="00C73C"/>
                    </a:gs>
                  </a:gsLst>
                  <a:lin ang="5400000" scaled="0"/>
                </a:gradFill>
                <a:latin typeface="나눔고딕" panose="020D0604000000000000" pitchFamily="50" charset="-127"/>
              </a:rPr>
              <a:t>20pt</a:t>
            </a:r>
            <a:endParaRPr lang="ko-KR" altLang="en-US" dirty="0">
              <a:gradFill>
                <a:gsLst>
                  <a:gs pos="0">
                    <a:srgbClr val="00C73C"/>
                  </a:gs>
                  <a:gs pos="99000">
                    <a:srgbClr val="00C73C"/>
                  </a:gs>
                </a:gsLst>
                <a:lin ang="5400000" scaled="0"/>
              </a:gradFill>
              <a:latin typeface="나눔고딕" panose="020D0604000000000000" pitchFamily="50" charset="-127"/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 hasCustomPrompt="1"/>
          </p:nvPr>
        </p:nvSpPr>
        <p:spPr>
          <a:xfrm>
            <a:off x="1185601" y="1130400"/>
            <a:ext cx="10414116" cy="502733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</a:t>
            </a:r>
            <a:r>
              <a:rPr lang="ko-KR" altLang="en-US" dirty="0" smtClean="0"/>
              <a:t>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smtClean="0"/>
              <a:t>여섯째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567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0450164" y="6516740"/>
            <a:ext cx="122950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kern="12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ⓒ  NAVER Business Platform Corp.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7" y="6346665"/>
            <a:ext cx="807529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0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0448608" y="6516740"/>
            <a:ext cx="122950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600" kern="120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ⓒ  NAVER Business Platform Corp.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7" y="6346665"/>
            <a:ext cx="807529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">
              <a:srgbClr val="171E28"/>
            </a:gs>
            <a:gs pos="70000">
              <a:srgbClr val="0C0E14"/>
            </a:gs>
            <a:gs pos="100000">
              <a:srgbClr val="0C0E1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543817" y="846931"/>
            <a:ext cx="11113140" cy="0"/>
          </a:xfrm>
          <a:prstGeom prst="line">
            <a:avLst/>
          </a:prstGeom>
          <a:ln w="3175">
            <a:solidFill>
              <a:srgbClr val="262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3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smtClean="0"/>
              <a:t>인턴 </a:t>
            </a:r>
            <a:r>
              <a:rPr lang="ko-KR" altLang="en-US" dirty="0" err="1" smtClean="0"/>
              <a:t>강성효</a:t>
            </a:r>
            <a:endParaRPr lang="en-US" altLang="ko-KR" dirty="0"/>
          </a:p>
          <a:p>
            <a:r>
              <a:rPr lang="ko-KR" altLang="en-US" dirty="0"/>
              <a:t>소속팀 </a:t>
            </a:r>
            <a:r>
              <a:rPr lang="en-US" altLang="ko-KR" dirty="0"/>
              <a:t>/ </a:t>
            </a:r>
            <a:r>
              <a:rPr lang="ko-KR" altLang="en-US" dirty="0" err="1"/>
              <a:t>상위부서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Cloud Development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INNER SUBWAY</a:t>
            </a:r>
            <a:br>
              <a:rPr lang="en-US" altLang="ko-KR" dirty="0" smtClean="0"/>
            </a:br>
            <a:r>
              <a:rPr lang="ko-KR" altLang="en-US" dirty="0" smtClean="0"/>
              <a:t>지하철역 내부 편의시설 안내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0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70004" y="793974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rgbClr val="00C73C"/>
                </a:solidFill>
              </a:rPr>
              <a:t>세부 기획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1654777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199456" y="1495291"/>
            <a:ext cx="5784302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rgbClr val="3AFCE0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페이지 구성 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1684944" y="1959356"/>
            <a:ext cx="1818768" cy="7423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437748"/>
            <a:ext cx="8132204" cy="40025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361" y="2437748"/>
            <a:ext cx="8132204" cy="40025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536" y="2437747"/>
            <a:ext cx="8184029" cy="4002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536" y="2424192"/>
            <a:ext cx="8159743" cy="40161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9536" y="2424191"/>
            <a:ext cx="8211568" cy="4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0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1654777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391"/>
          <a:stretch/>
        </p:blipFill>
        <p:spPr>
          <a:xfrm>
            <a:off x="1053104" y="836713"/>
            <a:ext cx="10083456" cy="59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1624249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836712"/>
            <a:ext cx="10282350" cy="59454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1128" b="41088"/>
          <a:stretch/>
        </p:blipFill>
        <p:spPr>
          <a:xfrm>
            <a:off x="5723094" y="1340768"/>
            <a:ext cx="541346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1654777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30" y="847119"/>
            <a:ext cx="10250393" cy="59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7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1654777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30" t="23880" r="14864" b="4478"/>
          <a:stretch/>
        </p:blipFill>
        <p:spPr>
          <a:xfrm>
            <a:off x="443373" y="1340768"/>
            <a:ext cx="1134125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서비스 시연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352" l="225" r="98652">
                        <a14:foregroundMark x1="8090" y1="46154" x2="37303" y2="49451"/>
                        <a14:foregroundMark x1="5393" y1="39011" x2="5393" y2="68132"/>
                        <a14:foregroundMark x1="5730" y1="62637" x2="5506" y2="74176"/>
                        <a14:foregroundMark x1="50562" y1="29121" x2="47416" y2="28571"/>
                        <a14:foregroundMark x1="46292" y1="39560" x2="49438" y2="57692"/>
                        <a14:foregroundMark x1="45393" y1="35714" x2="45393" y2="35714"/>
                        <a14:foregroundMark x1="46292" y1="31868" x2="46292" y2="31868"/>
                        <a14:foregroundMark x1="44382" y1="37912" x2="44382" y2="37912"/>
                        <a14:foregroundMark x1="54270" y1="40659" x2="54270" y2="70330"/>
                        <a14:foregroundMark x1="62360" y1="42308" x2="62472" y2="71429"/>
                        <a14:foregroundMark x1="83034" y1="37363" x2="82022" y2="67033"/>
                        <a14:foregroundMark x1="91124" y1="34066" x2="92697" y2="58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72" y="2564904"/>
            <a:ext cx="770485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서비스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9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기술 스택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1654777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1684944" y="1959356"/>
            <a:ext cx="1818768" cy="7423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8" name="Picture 2" descr="spring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76" y="1934005"/>
            <a:ext cx="2638253" cy="7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ì  í¨ì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ì  í¨ì¤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76"/>
          <a:stretch/>
        </p:blipFill>
        <p:spPr bwMode="auto">
          <a:xfrm>
            <a:off x="8112224" y="4720879"/>
            <a:ext cx="875862" cy="10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839416" y="1124744"/>
            <a:ext cx="5784302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1.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BackEnd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7439079" y="1096804"/>
            <a:ext cx="5784302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2.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FrontEnd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14" name="Picture 6" descr="http://www.prepbootstrap.com/Content/blog/bootstrap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" b="95667" l="2250" r="96750">
                        <a14:foregroundMark x1="17500" y1="78333" x2="21000" y2="78667"/>
                        <a14:foregroundMark x1="27000" y1="76667" x2="26000" y2="80333"/>
                        <a14:foregroundMark x1="34500" y1="76333" x2="32750" y2="80333"/>
                        <a14:foregroundMark x1="41500" y1="73000" x2="41750" y2="82333"/>
                        <a14:foregroundMark x1="45250" y1="78333" x2="49000" y2="81333"/>
                        <a14:foregroundMark x1="53500" y1="75000" x2="54250" y2="83667"/>
                        <a14:foregroundMark x1="57000" y1="77333" x2="57000" y2="83667"/>
                        <a14:foregroundMark x1="62000" y1="77667" x2="65000" y2="76333"/>
                        <a14:foregroundMark x1="70750" y1="78333" x2="70000" y2="88333"/>
                        <a14:foregroundMark x1="85000" y1="73667" x2="84500" y2="83667"/>
                        <a14:backgroundMark x1="19750" y1="75333" x2="19750" y2="75333"/>
                        <a14:backgroundMark x1="19750" y1="81333" x2="19750" y2="81333"/>
                        <a14:backgroundMark x1="47500" y1="82333" x2="47500" y2="82333"/>
                        <a14:backgroundMark x1="65000" y1="82000" x2="65000" y2="82000"/>
                        <a14:backgroundMark x1="72500" y1="80333" x2="72500" y2="80333"/>
                        <a14:backgroundMark x1="83250" y1="78667" x2="83250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01"/>
          <a:stretch/>
        </p:blipFill>
        <p:spPr bwMode="auto">
          <a:xfrm>
            <a:off x="7278649" y="1788842"/>
            <a:ext cx="2201727" cy="104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7479598" y="3861048"/>
            <a:ext cx="5784302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4</a:t>
            </a:r>
            <a:r>
              <a:rPr lang="en-US" altLang="ko-KR" sz="2400" dirty="0" smtClean="0">
                <a:solidFill>
                  <a:schemeClr val="bg1"/>
                </a:solidFill>
              </a:rPr>
              <a:t>. </a:t>
            </a:r>
            <a:r>
              <a:rPr lang="en-US" altLang="ko-KR" sz="2400" dirty="0" smtClean="0">
                <a:solidFill>
                  <a:schemeClr val="bg1"/>
                </a:solidFill>
              </a:rPr>
              <a:t>Deploy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1030" name="Picture 6" descr="tomcat.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44"/>
          <a:stretch/>
        </p:blipFill>
        <p:spPr bwMode="auto">
          <a:xfrm>
            <a:off x="4295800" y="1628800"/>
            <a:ext cx="1080431" cy="120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batis.png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556792"/>
            <a:ext cx="1432852" cy="143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내용 개체 틀 2"/>
          <p:cNvSpPr txBox="1">
            <a:spLocks/>
          </p:cNvSpPr>
          <p:nvPr/>
        </p:nvSpPr>
        <p:spPr>
          <a:xfrm>
            <a:off x="7979843" y="5805264"/>
            <a:ext cx="1140493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Jenkins 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224510" y="2864087"/>
            <a:ext cx="1207194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Spring 5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223792" y="2889751"/>
            <a:ext cx="1207194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Tomcat 8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5807968" y="2878600"/>
            <a:ext cx="1207194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Mybatis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7739195" y="2878600"/>
            <a:ext cx="1669173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Bootstrap 4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839416" y="3898255"/>
            <a:ext cx="5784302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</a:rPr>
              <a:t>.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DataBase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1026" name="Picture 2" descr="MySql.png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668" y="4527542"/>
            <a:ext cx="2192060" cy="113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2342157" y="5805264"/>
            <a:ext cx="1279202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1"/>
                </a:solidFill>
              </a:rPr>
              <a:t>MySQL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6" name="Picture 6" descr="jquery.png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449" y="1946559"/>
            <a:ext cx="917724" cy="8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2"/>
          <p:cNvSpPr txBox="1">
            <a:spLocks/>
          </p:cNvSpPr>
          <p:nvPr/>
        </p:nvSpPr>
        <p:spPr>
          <a:xfrm>
            <a:off x="10043451" y="2891432"/>
            <a:ext cx="1669173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jQuery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20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.2 </a:t>
            </a:r>
            <a:r>
              <a:rPr lang="ko-KR" altLang="en-US" dirty="0" smtClean="0"/>
              <a:t>시스템 구성도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" t="7143" r="10714" b="21428"/>
          <a:stretch/>
        </p:blipFill>
        <p:spPr>
          <a:xfrm>
            <a:off x="5747791" y="5051481"/>
            <a:ext cx="1707108" cy="14225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72" y="2606654"/>
            <a:ext cx="1058270" cy="1058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4" y="2500814"/>
            <a:ext cx="1248226" cy="1248226"/>
          </a:xfrm>
          <a:prstGeom prst="rect">
            <a:avLst/>
          </a:prstGeom>
        </p:spPr>
      </p:pic>
      <p:sp>
        <p:nvSpPr>
          <p:cNvPr id="13" name="굽은 화살표 12"/>
          <p:cNvSpPr/>
          <p:nvPr/>
        </p:nvSpPr>
        <p:spPr>
          <a:xfrm>
            <a:off x="4067339" y="1598625"/>
            <a:ext cx="1272499" cy="1232054"/>
          </a:xfrm>
          <a:prstGeom prst="bentArrow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r="14286" b="18050"/>
          <a:stretch/>
        </p:blipFill>
        <p:spPr>
          <a:xfrm>
            <a:off x="9424616" y="5055648"/>
            <a:ext cx="1114376" cy="1253672"/>
          </a:xfrm>
          <a:prstGeom prst="rect">
            <a:avLst/>
          </a:prstGeom>
        </p:spPr>
      </p:pic>
      <p:sp>
        <p:nvSpPr>
          <p:cNvPr id="19" name="내용 개체 틀 2"/>
          <p:cNvSpPr txBox="1">
            <a:spLocks/>
          </p:cNvSpPr>
          <p:nvPr/>
        </p:nvSpPr>
        <p:spPr>
          <a:xfrm>
            <a:off x="8912633" y="4927461"/>
            <a:ext cx="504748" cy="58746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JSP</a:t>
            </a:r>
            <a:endParaRPr lang="en-US" altLang="ko-KR" sz="24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2168894" y="2313025"/>
            <a:ext cx="445090" cy="983793"/>
          </a:xfrm>
          <a:prstGeom prst="downArrow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5400000">
            <a:off x="2121426" y="2997949"/>
            <a:ext cx="445090" cy="888858"/>
          </a:xfrm>
          <a:prstGeom prst="downArrow">
            <a:avLst>
              <a:gd name="adj1" fmla="val 50000"/>
              <a:gd name="adj2" fmla="val 54466"/>
            </a:avLst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4871864" y="4941168"/>
            <a:ext cx="1028559" cy="41604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MySQL</a:t>
            </a:r>
            <a:endParaRPr lang="en-US" altLang="ko-KR" sz="24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3143672" y="3573016"/>
            <a:ext cx="795678" cy="4150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WAS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20894" y="3429000"/>
            <a:ext cx="5791420" cy="64807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Service</a:t>
            </a:r>
            <a:endParaRPr lang="ko-KR" altLang="en-US" sz="28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19936" y="1020242"/>
            <a:ext cx="6120680" cy="1442396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713875" y="1724986"/>
            <a:ext cx="2710717" cy="64807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View</a:t>
            </a:r>
            <a:endParaRPr lang="ko-KR" altLang="en-US" sz="2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739415" y="1724986"/>
            <a:ext cx="2642714" cy="64807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Rest</a:t>
            </a:r>
            <a:endParaRPr lang="ko-KR" altLang="en-US" sz="2800" dirty="0"/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7686304" y="1020243"/>
            <a:ext cx="1794072" cy="55055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Controller</a:t>
            </a:r>
            <a:endParaRPr lang="en-US" altLang="ko-KR" sz="2400" dirty="0"/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9" name="아래쪽 화살표 28"/>
          <p:cNvSpPr/>
          <p:nvPr/>
        </p:nvSpPr>
        <p:spPr>
          <a:xfrm>
            <a:off x="9671273" y="4250461"/>
            <a:ext cx="621063" cy="728083"/>
          </a:xfrm>
          <a:prstGeom prst="downArrow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굽은 화살표 32"/>
          <p:cNvSpPr/>
          <p:nvPr/>
        </p:nvSpPr>
        <p:spPr>
          <a:xfrm rot="10800000">
            <a:off x="4177268" y="2411440"/>
            <a:ext cx="1191690" cy="1232054"/>
          </a:xfrm>
          <a:prstGeom prst="bentArrow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5994256" y="4335197"/>
            <a:ext cx="621063" cy="728083"/>
          </a:xfrm>
          <a:prstGeom prst="downArrow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>
            <a:off x="9671273" y="2590003"/>
            <a:ext cx="621063" cy="728083"/>
          </a:xfrm>
          <a:prstGeom prst="downArrow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아래쪽 화살표 35"/>
          <p:cNvSpPr/>
          <p:nvPr/>
        </p:nvSpPr>
        <p:spPr>
          <a:xfrm rot="10800000">
            <a:off x="6622555" y="4274840"/>
            <a:ext cx="621063" cy="728083"/>
          </a:xfrm>
          <a:prstGeom prst="downArrow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아래쪽 화살표 36"/>
          <p:cNvSpPr/>
          <p:nvPr/>
        </p:nvSpPr>
        <p:spPr>
          <a:xfrm rot="10800000">
            <a:off x="6622554" y="2559190"/>
            <a:ext cx="621063" cy="728083"/>
          </a:xfrm>
          <a:prstGeom prst="downArrow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35" y="3680135"/>
            <a:ext cx="616596" cy="616596"/>
          </a:xfrm>
          <a:prstGeom prst="rect">
            <a:avLst/>
          </a:prstGeom>
        </p:spPr>
      </p:pic>
      <p:sp>
        <p:nvSpPr>
          <p:cNvPr id="40" name="아래쪽 화살표 39"/>
          <p:cNvSpPr/>
          <p:nvPr/>
        </p:nvSpPr>
        <p:spPr>
          <a:xfrm>
            <a:off x="6001491" y="2559190"/>
            <a:ext cx="621063" cy="728083"/>
          </a:xfrm>
          <a:prstGeom prst="downArrow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화면 별 특징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1" name="내용 개체 틀 2"/>
          <p:cNvSpPr txBox="1">
            <a:spLocks/>
          </p:cNvSpPr>
          <p:nvPr/>
        </p:nvSpPr>
        <p:spPr>
          <a:xfrm>
            <a:off x="1559496" y="1772816"/>
            <a:ext cx="8856984" cy="1944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도로명주소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		-		 </a:t>
            </a:r>
            <a:r>
              <a:rPr lang="ko-KR" altLang="en-US" sz="2000" dirty="0" err="1" smtClean="0"/>
              <a:t>도로명주소</a:t>
            </a:r>
            <a:r>
              <a:rPr lang="ko-KR" altLang="en-US" sz="2000" dirty="0" smtClean="0"/>
              <a:t> 개발자 센터의 팝업 </a:t>
            </a:r>
            <a:r>
              <a:rPr lang="en-US" altLang="ko-KR" sz="2000" dirty="0" smtClean="0"/>
              <a:t>API </a:t>
            </a:r>
            <a:r>
              <a:rPr lang="ko-KR" altLang="en-US" sz="2000" dirty="0" smtClean="0"/>
              <a:t>이용</a:t>
            </a:r>
            <a:endParaRPr lang="en-US" altLang="ko-KR" sz="2000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055440" y="1008222"/>
            <a:ext cx="8784976" cy="64807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1. 	</a:t>
            </a:r>
            <a:r>
              <a:rPr lang="ko-KR" altLang="en-US" sz="2400" dirty="0" smtClean="0"/>
              <a:t>회원가입</a:t>
            </a:r>
            <a:r>
              <a:rPr lang="en-US" altLang="ko-KR" sz="2000" dirty="0" smtClean="0"/>
              <a:t>				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2996952"/>
            <a:ext cx="815111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55440" y="836712"/>
            <a:ext cx="8136904" cy="5783744"/>
          </a:xfrm>
        </p:spPr>
        <p:txBody>
          <a:bodyPr/>
          <a:lstStyle/>
          <a:p>
            <a:r>
              <a:rPr lang="ko-KR" altLang="en-US" sz="2000" dirty="0" smtClean="0"/>
              <a:t>서비스 소개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1.1 </a:t>
            </a:r>
            <a:r>
              <a:rPr lang="ko-KR" altLang="en-US" sz="1600" dirty="0" smtClean="0"/>
              <a:t>주제 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1.2 </a:t>
            </a:r>
            <a:r>
              <a:rPr lang="ko-KR" altLang="en-US" sz="1600" dirty="0" smtClean="0"/>
              <a:t>기획</a:t>
            </a:r>
            <a:r>
              <a:rPr lang="en-US" altLang="ko-KR" sz="1600" dirty="0" smtClean="0"/>
              <a:t> &amp; </a:t>
            </a:r>
            <a:r>
              <a:rPr lang="ko-KR" altLang="en-US" sz="1600" dirty="0" smtClean="0"/>
              <a:t>일정관리</a:t>
            </a:r>
            <a:endParaRPr lang="en-US" altLang="ko-KR" sz="2000" dirty="0" smtClean="0"/>
          </a:p>
          <a:p>
            <a:r>
              <a:rPr lang="ko-KR" altLang="en-US" sz="2000" dirty="0" smtClean="0"/>
              <a:t>서비스 시연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2000" dirty="0" smtClean="0"/>
              <a:t>3.</a:t>
            </a:r>
            <a:r>
              <a:rPr lang="ko-KR" altLang="en-US" sz="2000" dirty="0" smtClean="0"/>
              <a:t>서비스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pPr lvl="1"/>
            <a:r>
              <a:rPr lang="en-US" altLang="ko-KR" sz="1600" dirty="0" smtClean="0"/>
              <a:t>3.1 </a:t>
            </a:r>
            <a:r>
              <a:rPr lang="ko-KR" altLang="en-US" sz="1600" dirty="0" smtClean="0"/>
              <a:t>기술 </a:t>
            </a:r>
            <a:r>
              <a:rPr lang="ko-KR" altLang="en-US" sz="1600" dirty="0"/>
              <a:t>스택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3.2 </a:t>
            </a:r>
            <a:r>
              <a:rPr lang="ko-KR" altLang="en-US" sz="1600" dirty="0" smtClean="0"/>
              <a:t>시스템 구성도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3.3 </a:t>
            </a:r>
            <a:r>
              <a:rPr lang="ko-KR" altLang="en-US" sz="1600" dirty="0" smtClean="0"/>
              <a:t>화면 </a:t>
            </a:r>
            <a:r>
              <a:rPr lang="ko-KR" altLang="en-US" sz="1600" dirty="0"/>
              <a:t>별 </a:t>
            </a:r>
            <a:r>
              <a:rPr lang="ko-KR" altLang="en-US" sz="1600" dirty="0" smtClean="0"/>
              <a:t>기능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 smtClean="0"/>
              <a:t>4.6</a:t>
            </a:r>
            <a:r>
              <a:rPr lang="ko-KR" altLang="en-US" sz="2000" dirty="0" smtClean="0"/>
              <a:t>주 간의 인턴 생활</a:t>
            </a:r>
            <a:endParaRPr lang="en-US" altLang="ko-KR" sz="2000" dirty="0"/>
          </a:p>
          <a:p>
            <a:pPr lvl="1"/>
            <a:r>
              <a:rPr lang="en-US" altLang="ko-KR" sz="1600" dirty="0" smtClean="0"/>
              <a:t>4.1 </a:t>
            </a:r>
            <a:r>
              <a:rPr lang="ko-KR" altLang="en-US" sz="1600" dirty="0" err="1" smtClean="0"/>
              <a:t>문제사항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4.2 </a:t>
            </a:r>
            <a:r>
              <a:rPr lang="ko-KR" altLang="en-US" sz="1600" dirty="0" smtClean="0"/>
              <a:t>느낀 점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4.3 </a:t>
            </a:r>
            <a:r>
              <a:rPr lang="ko-KR" altLang="en-US" sz="1600" dirty="0" smtClean="0"/>
              <a:t>소감</a:t>
            </a:r>
            <a:r>
              <a:rPr lang="en-US" altLang="ko-KR" sz="1600" dirty="0" smtClean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91848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화면 별 특징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559496" y="1772816"/>
            <a:ext cx="8856984" cy="1944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SubwayMap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플러그인</a:t>
            </a:r>
            <a:endParaRPr lang="en-US" altLang="ko-KR" sz="2000" dirty="0" smtClean="0"/>
          </a:p>
          <a:p>
            <a:r>
              <a:rPr lang="en-US" altLang="ko-KR" sz="2000" dirty="0" smtClean="0"/>
              <a:t>			-		 DB</a:t>
            </a:r>
            <a:r>
              <a:rPr lang="ko-KR" altLang="en-US" sz="2000" dirty="0" smtClean="0"/>
              <a:t>에서 좌표 값을 불러와서 지하철 노선도를 표현</a:t>
            </a:r>
            <a:endParaRPr lang="en-US" altLang="ko-KR" sz="2000" dirty="0" smtClean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055440" y="1008222"/>
            <a:ext cx="8784976" cy="64807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2</a:t>
            </a:r>
            <a:r>
              <a:rPr lang="en-US" altLang="ko-KR" sz="2400" dirty="0" smtClean="0"/>
              <a:t>. 	</a:t>
            </a:r>
            <a:r>
              <a:rPr lang="ko-KR" altLang="en-US" sz="2400" dirty="0" err="1" smtClean="0"/>
              <a:t>메인페이지</a:t>
            </a:r>
            <a:r>
              <a:rPr lang="en-US" altLang="ko-KR" sz="2000" dirty="0" smtClean="0"/>
              <a:t>			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2965" t="20160" r="12026" b="3236"/>
          <a:stretch/>
        </p:blipFill>
        <p:spPr>
          <a:xfrm>
            <a:off x="2279575" y="2961220"/>
            <a:ext cx="8057683" cy="37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3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2924944"/>
            <a:ext cx="8233795" cy="3835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화면 별 특징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1" name="내용 개체 틀 2"/>
          <p:cNvSpPr txBox="1">
            <a:spLocks/>
          </p:cNvSpPr>
          <p:nvPr/>
        </p:nvSpPr>
        <p:spPr>
          <a:xfrm>
            <a:off x="1559496" y="1772816"/>
            <a:ext cx="8856984" cy="1944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PreView</a:t>
            </a:r>
            <a:r>
              <a:rPr lang="en-US" altLang="ko-KR" sz="2000" dirty="0" smtClean="0"/>
              <a:t> &amp; </a:t>
            </a:r>
            <a:r>
              <a:rPr lang="ko-KR" altLang="en-US" sz="2000" dirty="0" smtClean="0"/>
              <a:t>게시물 현황</a:t>
            </a:r>
            <a:endParaRPr lang="en-US" altLang="ko-KR" sz="2000" dirty="0" smtClean="0"/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		- 		 </a:t>
            </a:r>
            <a:r>
              <a:rPr lang="ko-KR" altLang="en-US" sz="2000" dirty="0" smtClean="0"/>
              <a:t>한 눈에 정보를 파악할 수 있게 카드 게시판 형식으로 구현    </a:t>
            </a:r>
            <a:endParaRPr lang="en-US" altLang="ko-KR" sz="2000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055440" y="1008222"/>
            <a:ext cx="8784976" cy="64807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3</a:t>
            </a:r>
            <a:r>
              <a:rPr lang="en-US" altLang="ko-KR" sz="2400" dirty="0" smtClean="0"/>
              <a:t>. 	</a:t>
            </a:r>
            <a:r>
              <a:rPr lang="ko-KR" altLang="en-US" sz="2400" dirty="0" smtClean="0"/>
              <a:t>게시판 페이지</a:t>
            </a:r>
            <a:r>
              <a:rPr lang="en-US" altLang="ko-KR" sz="2000" dirty="0" smtClean="0"/>
              <a:t>				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2924944"/>
            <a:ext cx="8629685" cy="383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/>
              <a:t>.  6</a:t>
            </a:r>
            <a:r>
              <a:rPr lang="ko-KR" altLang="en-US" dirty="0"/>
              <a:t>주 간의 인턴 생활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3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err="1" smtClean="0"/>
              <a:t>문제사항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70004" y="793974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 smtClean="0">
                <a:solidFill>
                  <a:srgbClr val="00C73C"/>
                </a:solidFill>
              </a:rPr>
              <a:t>RestAPI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055440" y="1700808"/>
            <a:ext cx="6120680" cy="1967025"/>
            <a:chOff x="1078246" y="1480709"/>
            <a:chExt cx="6120680" cy="19670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1" b="56757"/>
            <a:stretch/>
          </p:blipFill>
          <p:spPr>
            <a:xfrm>
              <a:off x="1078246" y="1480709"/>
              <a:ext cx="6120680" cy="19670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1522207" y="2348880"/>
              <a:ext cx="3431290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516363" y="3336961"/>
              <a:ext cx="4729616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400475" y="2983582"/>
            <a:ext cx="7096125" cy="2533650"/>
            <a:chOff x="4400475" y="2983582"/>
            <a:chExt cx="7096125" cy="253365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0475" y="2983582"/>
              <a:ext cx="7096125" cy="2533650"/>
            </a:xfrm>
            <a:prstGeom prst="rect">
              <a:avLst/>
            </a:prstGeom>
          </p:spPr>
        </p:pic>
        <p:cxnSp>
          <p:nvCxnSpPr>
            <p:cNvPr id="31" name="직선 연결선 30"/>
            <p:cNvCxnSpPr/>
            <p:nvPr/>
          </p:nvCxnSpPr>
          <p:spPr>
            <a:xfrm>
              <a:off x="4799856" y="5445224"/>
              <a:ext cx="158417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028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err="1" smtClean="0"/>
              <a:t>문제사항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70004" y="793974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 smtClean="0">
                <a:solidFill>
                  <a:srgbClr val="00C73C"/>
                </a:solidFill>
              </a:rPr>
              <a:t>RestAPI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055440" y="1695585"/>
            <a:ext cx="6120680" cy="2525503"/>
            <a:chOff x="1055440" y="1695585"/>
            <a:chExt cx="6120680" cy="2525503"/>
          </a:xfrm>
        </p:grpSpPr>
        <p:grpSp>
          <p:nvGrpSpPr>
            <p:cNvPr id="34" name="그룹 33"/>
            <p:cNvGrpSpPr/>
            <p:nvPr/>
          </p:nvGrpSpPr>
          <p:grpSpPr>
            <a:xfrm>
              <a:off x="1055440" y="1695585"/>
              <a:ext cx="6120680" cy="2525503"/>
              <a:chOff x="1055440" y="1916832"/>
              <a:chExt cx="6120680" cy="2525503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2"/>
              <a:srcRect t="43566" b="914"/>
              <a:stretch/>
            </p:blipFill>
            <p:spPr>
              <a:xfrm>
                <a:off x="1055440" y="1916832"/>
                <a:ext cx="6120680" cy="2525503"/>
              </a:xfrm>
              <a:prstGeom prst="rect">
                <a:avLst/>
              </a:prstGeom>
            </p:spPr>
          </p:pic>
          <p:cxnSp>
            <p:nvCxnSpPr>
              <p:cNvPr id="28" name="직선 연결선 27"/>
              <p:cNvCxnSpPr/>
              <p:nvPr/>
            </p:nvCxnSpPr>
            <p:spPr>
              <a:xfrm>
                <a:off x="2639616" y="4077072"/>
                <a:ext cx="266429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직선 연결선 7"/>
            <p:cNvCxnSpPr/>
            <p:nvPr/>
          </p:nvCxnSpPr>
          <p:spPr>
            <a:xfrm>
              <a:off x="1559496" y="3140968"/>
              <a:ext cx="22322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695585"/>
            <a:ext cx="4727426" cy="4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7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err="1" smtClean="0"/>
              <a:t>문제사항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"/>
          <a:stretch/>
        </p:blipFill>
        <p:spPr>
          <a:xfrm>
            <a:off x="1311358" y="836712"/>
            <a:ext cx="9541409" cy="60212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823" y="836712"/>
            <a:ext cx="9541409" cy="43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err="1" smtClean="0"/>
              <a:t>문제사항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70004" y="793974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 smtClean="0">
                <a:solidFill>
                  <a:srgbClr val="00C73C"/>
                </a:solidFill>
              </a:rPr>
              <a:t>RestAPI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395147"/>
            <a:ext cx="2943316" cy="20797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4162400"/>
            <a:ext cx="5029200" cy="1066800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127448" y="1515830"/>
            <a:ext cx="10225136" cy="491266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@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RestController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사용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</a:rPr>
              <a:t>	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- View </a:t>
            </a:r>
            <a:r>
              <a:rPr lang="ko-KR" altLang="en-US" sz="2000" dirty="0">
                <a:solidFill>
                  <a:schemeClr val="bg1"/>
                </a:solidFill>
              </a:rPr>
              <a:t>생성 하지 않고 요청에 대한 응답으로 데이터를 </a:t>
            </a:r>
            <a:r>
              <a:rPr lang="ko-KR" altLang="en-US" sz="2000" dirty="0" smtClean="0">
                <a:solidFill>
                  <a:schemeClr val="bg1"/>
                </a:solidFill>
              </a:rPr>
              <a:t>전송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Controller &amp; </a:t>
            </a:r>
            <a:r>
              <a:rPr lang="ko-KR" altLang="en-US" sz="2400" dirty="0" smtClean="0">
                <a:solidFill>
                  <a:schemeClr val="bg1"/>
                </a:solidFill>
              </a:rPr>
              <a:t>서비스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로직</a:t>
            </a:r>
            <a:r>
              <a:rPr lang="ko-KR" altLang="en-US" sz="2400" dirty="0" smtClean="0">
                <a:solidFill>
                  <a:schemeClr val="bg1"/>
                </a:solidFill>
              </a:rPr>
              <a:t> 분리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2" indent="0">
              <a:buNone/>
            </a:pPr>
            <a:r>
              <a:rPr lang="en-US" altLang="ko-KR" sz="2000" dirty="0" smtClean="0">
                <a:solidFill>
                  <a:schemeClr val="bg1"/>
                </a:solidFill>
              </a:rPr>
              <a:t>  - JSP View </a:t>
            </a:r>
            <a:r>
              <a:rPr lang="ko-KR" altLang="en-US" sz="2000" dirty="0" smtClean="0">
                <a:solidFill>
                  <a:schemeClr val="bg1"/>
                </a:solidFill>
              </a:rPr>
              <a:t>생성하는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Controller</a:t>
            </a:r>
            <a:r>
              <a:rPr lang="ko-KR" altLang="en-US" sz="2000" dirty="0" smtClean="0">
                <a:solidFill>
                  <a:schemeClr val="bg1"/>
                </a:solidFill>
              </a:rPr>
              <a:t>와 </a:t>
            </a:r>
            <a:r>
              <a:rPr lang="en-US" altLang="ko-KR" sz="2000" dirty="0" smtClean="0">
                <a:solidFill>
                  <a:schemeClr val="bg1"/>
                </a:solidFill>
              </a:rPr>
              <a:t>JSON </a:t>
            </a:r>
            <a:r>
              <a:rPr lang="ko-KR" altLang="en-US" sz="2000" dirty="0" smtClean="0">
                <a:solidFill>
                  <a:schemeClr val="bg1"/>
                </a:solidFill>
              </a:rPr>
              <a:t>객체를 생성하는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RestController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분리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lvl="2" indent="0">
              <a:buNone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HTTP Status Code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2" indent="0">
              <a:buNone/>
            </a:pPr>
            <a:r>
              <a:rPr lang="en-US" altLang="ko-KR" sz="2000" dirty="0" smtClean="0">
                <a:solidFill>
                  <a:schemeClr val="bg1"/>
                </a:solidFill>
              </a:rPr>
              <a:t>  -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ResponseEntity</a:t>
            </a:r>
            <a:r>
              <a:rPr lang="en-US" altLang="ko-KR" sz="2000" dirty="0" smtClean="0">
                <a:solidFill>
                  <a:schemeClr val="bg1"/>
                </a:solidFill>
              </a:rPr>
              <a:t> class &amp; @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ExceptionHandler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사용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			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	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rgbClr val="3AFC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08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err="1" smtClean="0"/>
              <a:t>문제사항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127448" y="1515830"/>
            <a:ext cx="10225136" cy="491266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Transation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설정 했음에도 </a:t>
            </a:r>
            <a:r>
              <a:rPr lang="en-US" altLang="ko-KR" sz="2400" dirty="0" smtClean="0">
                <a:solidFill>
                  <a:schemeClr val="bg1"/>
                </a:solidFill>
              </a:rPr>
              <a:t>UPDATE</a:t>
            </a:r>
            <a:r>
              <a:rPr lang="ko-KR" altLang="en-US" sz="2400" dirty="0" smtClean="0">
                <a:solidFill>
                  <a:schemeClr val="bg1"/>
                </a:solidFill>
              </a:rPr>
              <a:t>가 계속 되는 상황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			- @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Transational</a:t>
            </a:r>
            <a:r>
              <a:rPr lang="en-US" altLang="ko-KR" sz="2000" dirty="0" smtClean="0">
                <a:solidFill>
                  <a:schemeClr val="bg1"/>
                </a:solidFill>
              </a:rPr>
              <a:t>  </a:t>
            </a: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			- XML </a:t>
            </a:r>
            <a:r>
              <a:rPr lang="ko-KR" altLang="en-US" sz="2000" dirty="0" smtClean="0">
                <a:solidFill>
                  <a:schemeClr val="bg1"/>
                </a:solidFill>
              </a:rPr>
              <a:t>하여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PointCut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방식으로 설정</a:t>
            </a:r>
            <a:r>
              <a:rPr lang="en-US" altLang="ko-KR" sz="2000" dirty="0" smtClean="0">
                <a:solidFill>
                  <a:schemeClr val="bg1"/>
                </a:solidFill>
              </a:rPr>
              <a:t>(AOP)</a:t>
            </a: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	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rgbClr val="3AFCE0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70004" y="793974"/>
            <a:ext cx="292174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 smtClean="0">
                <a:solidFill>
                  <a:srgbClr val="00C73C"/>
                </a:solidFill>
              </a:rPr>
              <a:t>Transation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ko-KR" altLang="en-US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14" y="3142742"/>
            <a:ext cx="3837610" cy="1144042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127448" y="3972159"/>
            <a:ext cx="10225136" cy="162691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해결사항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	- servlet-context.xml</a:t>
            </a:r>
            <a:r>
              <a:rPr lang="ko-KR" altLang="en-US" sz="2000" dirty="0">
                <a:solidFill>
                  <a:schemeClr val="bg1"/>
                </a:solidFill>
              </a:rPr>
              <a:t>에서 생성되는 객체들이 공유가 되지 않음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	- root-context.xml </a:t>
            </a:r>
            <a:r>
              <a:rPr lang="ko-KR" altLang="en-US" sz="2000" dirty="0" smtClean="0">
                <a:solidFill>
                  <a:schemeClr val="bg1"/>
                </a:solidFill>
              </a:rPr>
              <a:t>에서 설정한 </a:t>
            </a:r>
            <a:r>
              <a:rPr lang="en-US" altLang="ko-KR" sz="2000" dirty="0" smtClean="0">
                <a:solidFill>
                  <a:schemeClr val="bg1"/>
                </a:solidFill>
              </a:rPr>
              <a:t>Annotation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S</a:t>
            </a:r>
            <a:r>
              <a:rPr lang="en-US" altLang="ko-KR" sz="2000" dirty="0" smtClean="0">
                <a:solidFill>
                  <a:schemeClr val="bg1"/>
                </a:solidFill>
              </a:rPr>
              <a:t>can</a:t>
            </a:r>
            <a:r>
              <a:rPr lang="ko-KR" altLang="en-US" sz="2000" dirty="0" smtClean="0">
                <a:solidFill>
                  <a:schemeClr val="bg1"/>
                </a:solidFill>
              </a:rPr>
              <a:t> 부분을 </a:t>
            </a:r>
            <a:r>
              <a:rPr lang="en-US" altLang="ko-KR" sz="2000" dirty="0" smtClean="0">
                <a:solidFill>
                  <a:schemeClr val="bg1"/>
                </a:solidFill>
              </a:rPr>
              <a:t>servlet-context.xml </a:t>
            </a:r>
            <a:r>
              <a:rPr lang="ko-KR" altLang="en-US" sz="2000" dirty="0" smtClean="0">
                <a:solidFill>
                  <a:schemeClr val="bg1"/>
                </a:solidFill>
              </a:rPr>
              <a:t>이동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	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97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느낀 점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127448" y="1515830"/>
            <a:ext cx="10225136" cy="491266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	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rgbClr val="3AFCE0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70004" y="793974"/>
            <a:ext cx="292174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rgbClr val="00C73C"/>
                </a:solidFill>
              </a:rPr>
              <a:t>인턴 후 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ko-KR" altLang="en-US" sz="18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127448" y="3972159"/>
            <a:ext cx="10225136" cy="162691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user\Desktop\그림1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48" b="99100" l="300" r="100000">
                        <a14:foregroundMark x1="34933" y1="52324" x2="41979" y2="61169"/>
                        <a14:foregroundMark x1="36282" y1="42729" x2="59520" y2="42729"/>
                        <a14:foregroundMark x1="33133" y1="31784" x2="49625" y2="21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479990"/>
            <a:ext cx="3312368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1127448" y="1515831"/>
            <a:ext cx="10225136" cy="9770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생각의 변화</a:t>
            </a:r>
            <a:endParaRPr lang="en-US" altLang="ko-KR" sz="1800" b="0" dirty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			</a:t>
            </a: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	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rgbClr val="3AFC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소감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70004" y="793974"/>
            <a:ext cx="4649932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00C73C"/>
                </a:solidFill>
              </a:rPr>
              <a:t>6</a:t>
            </a:r>
            <a:r>
              <a:rPr lang="ko-KR" altLang="en-US" sz="2400" dirty="0" smtClean="0">
                <a:solidFill>
                  <a:srgbClr val="00C73C"/>
                </a:solidFill>
              </a:rPr>
              <a:t>주 간의 해외여행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ko-KR" altLang="en-US" sz="18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127448" y="3972159"/>
            <a:ext cx="10225136" cy="162691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</a:t>
            </a:r>
            <a:r>
              <a:rPr lang="ko-KR" altLang="en-US" dirty="0" smtClean="0"/>
              <a:t>서비스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0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-</a:t>
            </a:r>
            <a:br>
              <a:rPr lang="en-US" altLang="ko-KR"/>
            </a:br>
            <a:r>
              <a:rPr lang="en-US" altLang="ko-KR"/>
              <a:t>End of Document</a:t>
            </a:r>
            <a:br>
              <a:rPr lang="en-US" altLang="ko-KR"/>
            </a:br>
            <a:r>
              <a:rPr lang="en-US" altLang="ko-KR"/>
              <a:t>-</a:t>
            </a:r>
            <a:br>
              <a:rPr lang="en-US" altLang="ko-KR"/>
            </a:br>
            <a:r>
              <a:rPr lang="en-US" altLang="ko-KR"/>
              <a:t>Thank You.</a:t>
            </a:r>
            <a:br>
              <a:rPr lang="en-US" altLang="ko-KR"/>
            </a:br>
            <a:r>
              <a:rPr lang="en-US" altLang="ko-KR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466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지하철역 내부 편의시설 안내서비스</a:t>
            </a:r>
            <a:r>
              <a:rPr lang="en-US" altLang="ko-KR" dirty="0" smtClean="0"/>
              <a:t>(INNER SUBWAY)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14532" y="3002608"/>
            <a:ext cx="10414116" cy="3666752"/>
          </a:xfrm>
        </p:spPr>
        <p:txBody>
          <a:bodyPr/>
          <a:lstStyle/>
          <a:p>
            <a:r>
              <a:rPr lang="ko-KR" altLang="en-US" sz="2000" dirty="0">
                <a:solidFill>
                  <a:srgbClr val="00B050"/>
                </a:solidFill>
              </a:rPr>
              <a:t>목표</a:t>
            </a:r>
            <a:endParaRPr lang="en-US" altLang="ko-KR" sz="2000" dirty="0">
              <a:solidFill>
                <a:srgbClr val="00B050"/>
              </a:solidFill>
            </a:endParaRP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지하철 이용자들이 서로 역 내부에 있는 편의시설 정보들을 얻거나 공유하기 위함</a:t>
            </a:r>
            <a:endParaRPr lang="en-US" altLang="ko-KR" sz="1800" dirty="0"/>
          </a:p>
          <a:p>
            <a:pPr>
              <a:spcBef>
                <a:spcPts val="0"/>
              </a:spcBef>
            </a:pPr>
            <a:endParaRPr lang="en-US" altLang="ko-KR" sz="1100" dirty="0"/>
          </a:p>
          <a:p>
            <a:r>
              <a:rPr lang="ko-KR" altLang="en-US" sz="2000" dirty="0">
                <a:solidFill>
                  <a:srgbClr val="00B050"/>
                </a:solidFill>
              </a:rPr>
              <a:t>배경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하루 평균 서울 지하철 이용객 </a:t>
            </a:r>
            <a:r>
              <a:rPr lang="en-US" altLang="ko-KR" sz="1800" dirty="0"/>
              <a:t>13,491</a:t>
            </a:r>
            <a:r>
              <a:rPr lang="ko-KR" altLang="en-US" sz="1800" dirty="0"/>
              <a:t>천 명이 이용 </a:t>
            </a:r>
            <a:r>
              <a:rPr lang="en-US" altLang="ko-KR" sz="1800" dirty="0"/>
              <a:t>(2016</a:t>
            </a:r>
            <a:r>
              <a:rPr lang="ko-KR" altLang="en-US" sz="1800" dirty="0"/>
              <a:t>년 기준</a:t>
            </a:r>
            <a:r>
              <a:rPr lang="en-US" altLang="ko-KR" sz="1800" dirty="0"/>
              <a:t>)</a:t>
            </a:r>
            <a:r>
              <a:rPr lang="ko-KR" altLang="en-US" sz="1800" dirty="0"/>
              <a:t>  </a:t>
            </a:r>
            <a:endParaRPr lang="en-US" altLang="ko-KR" sz="1800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지하철역 내부에 다양한 상점</a:t>
            </a:r>
            <a:r>
              <a:rPr lang="en-US" altLang="ko-KR" sz="1800" dirty="0"/>
              <a:t>, </a:t>
            </a:r>
            <a:r>
              <a:rPr lang="ko-KR" altLang="en-US" sz="1800" dirty="0"/>
              <a:t>편의시설 등이 존재하고 있음</a:t>
            </a:r>
            <a:endParaRPr lang="en-US" altLang="ko-KR" sz="1800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지하철역 외부 편의시설들은 쉽게 찾을 수 있지만 내부 편의시설들은 찾기 쉽지 않음</a:t>
            </a:r>
            <a:endParaRPr lang="en-US" altLang="ko-KR" sz="1800" dirty="0"/>
          </a:p>
          <a:p>
            <a:endParaRPr lang="en-US" altLang="ko-KR" sz="1800" dirty="0"/>
          </a:p>
          <a:p>
            <a:pPr>
              <a:spcBef>
                <a:spcPts val="0"/>
              </a:spcBef>
            </a:pPr>
            <a:endParaRPr lang="en-US" altLang="ko-KR" sz="1000" b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352" l="225" r="98652">
                        <a14:foregroundMark x1="8090" y1="46154" x2="37303" y2="49451"/>
                        <a14:foregroundMark x1="5393" y1="39011" x2="5393" y2="68132"/>
                        <a14:foregroundMark x1="5730" y1="62637" x2="5506" y2="74176"/>
                        <a14:foregroundMark x1="50562" y1="29121" x2="47416" y2="28571"/>
                        <a14:foregroundMark x1="46292" y1="39560" x2="49438" y2="57692"/>
                        <a14:foregroundMark x1="45393" y1="35714" x2="45393" y2="35714"/>
                        <a14:foregroundMark x1="46292" y1="31868" x2="46292" y2="31868"/>
                        <a14:foregroundMark x1="44382" y1="37912" x2="44382" y2="37912"/>
                        <a14:foregroundMark x1="54270" y1="40659" x2="54270" y2="70330"/>
                        <a14:foregroundMark x1="62360" y1="42308" x2="62472" y2="71429"/>
                        <a14:foregroundMark x1="83034" y1="37363" x2="82022" y2="67033"/>
                        <a14:foregroundMark x1="91124" y1="34066" x2="92697" y2="58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052736"/>
            <a:ext cx="770485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지하철역 내부 편의시설 안내서비스</a:t>
            </a:r>
            <a:r>
              <a:rPr lang="en-US" altLang="ko-KR" dirty="0" smtClean="0"/>
              <a:t>(INNER SUBWAY) </a:t>
            </a:r>
            <a:endParaRPr lang="ko-KR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862601"/>
            <a:ext cx="8598371" cy="58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30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70004" y="793974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rgbClr val="00C73C"/>
                </a:solidFill>
              </a:rPr>
              <a:t>초기 기획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97" b="90000" l="5217" r="95670">
                        <a14:foregroundMark x1="28333" y1="43515" x2="23559" y2="59273"/>
                        <a14:foregroundMark x1="45073" y1="43212" x2="37300" y2="65515"/>
                        <a14:foregroundMark x1="13195" y1="42848" x2="9001" y2="53273"/>
                        <a14:foregroundMark x1="15684" y1="67818" x2="21275" y2="66909"/>
                        <a14:foregroundMark x1="43164" y1="61939" x2="44971" y2="67273"/>
                        <a14:foregroundMark x1="49299" y1="67625" x2="51967" y2="67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5" t="37928" r="7798" b="26853"/>
          <a:stretch/>
        </p:blipFill>
        <p:spPr>
          <a:xfrm>
            <a:off x="1654777" y="2628428"/>
            <a:ext cx="9265759" cy="23185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57" y="3311352"/>
            <a:ext cx="748394" cy="693712"/>
          </a:xfrm>
          <a:prstGeom prst="rect">
            <a:avLst/>
          </a:prstGeom>
        </p:spPr>
      </p:pic>
      <p:sp>
        <p:nvSpPr>
          <p:cNvPr id="23" name="내용 개체 틀 2"/>
          <p:cNvSpPr txBox="1">
            <a:spLocks/>
          </p:cNvSpPr>
          <p:nvPr/>
        </p:nvSpPr>
        <p:spPr>
          <a:xfrm>
            <a:off x="1654777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199456" y="1484784"/>
            <a:ext cx="5784302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구현 일정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2351584" y="3933056"/>
            <a:ext cx="822676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</a:rPr>
              <a:t>주차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3974547" y="3943710"/>
            <a:ext cx="1224136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2,3</a:t>
            </a:r>
            <a:r>
              <a:rPr lang="ko-KR" altLang="en-US" sz="2000" dirty="0" smtClean="0">
                <a:solidFill>
                  <a:schemeClr val="bg1"/>
                </a:solidFill>
              </a:rPr>
              <a:t>주차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5865549" y="3979170"/>
            <a:ext cx="822676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4</a:t>
            </a:r>
            <a:r>
              <a:rPr lang="ko-KR" altLang="en-US" sz="2000" dirty="0" smtClean="0">
                <a:solidFill>
                  <a:schemeClr val="bg1"/>
                </a:solidFill>
              </a:rPr>
              <a:t>주차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7615272" y="3979170"/>
            <a:ext cx="822676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5</a:t>
            </a:r>
            <a:r>
              <a:rPr lang="ko-KR" altLang="en-US" sz="2000" dirty="0" smtClean="0">
                <a:solidFill>
                  <a:schemeClr val="bg1"/>
                </a:solidFill>
              </a:rPr>
              <a:t>주차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9305772" y="3979170"/>
            <a:ext cx="1038700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000" dirty="0">
                <a:solidFill>
                  <a:srgbClr val="3AFCE0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6</a:t>
            </a:r>
            <a:r>
              <a:rPr lang="ko-KR" altLang="en-US" sz="2000" dirty="0" smtClean="0">
                <a:solidFill>
                  <a:schemeClr val="bg1"/>
                </a:solidFill>
              </a:rPr>
              <a:t>주차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1684944" y="1959356"/>
            <a:ext cx="1818768" cy="7423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510761" y="2204864"/>
            <a:ext cx="2136967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bg1"/>
                </a:solidFill>
              </a:rPr>
              <a:t> 기획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서버환경설정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3503712" y="4941168"/>
            <a:ext cx="1862612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bg1"/>
                </a:solidFill>
              </a:rPr>
              <a:t> 기본 기능 구현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7147579" y="4918039"/>
            <a:ext cx="2136967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endParaRPr lang="en-US" altLang="ko-KR" sz="1800" dirty="0">
              <a:solidFill>
                <a:srgbClr val="3AFCE0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650274" y="2204864"/>
            <a:ext cx="949781" cy="53984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1"/>
                </a:solidFill>
              </a:rPr>
              <a:t>  UI </a:t>
            </a:r>
            <a:r>
              <a:rPr lang="ko-KR" altLang="en-US" sz="2000" dirty="0" smtClean="0">
                <a:solidFill>
                  <a:schemeClr val="bg1"/>
                </a:solidFill>
              </a:rPr>
              <a:t>개발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7201418" y="4941168"/>
            <a:ext cx="1669274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bg1"/>
                </a:solidFill>
              </a:rPr>
              <a:t> 추가 기능 구현 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9237669" y="2204864"/>
            <a:ext cx="1034795" cy="4320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chemeClr val="bg1"/>
                </a:solidFill>
              </a:rPr>
              <a:t>최종점검 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272" y="3257448"/>
            <a:ext cx="748784" cy="748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241" y="3293370"/>
            <a:ext cx="742814" cy="7428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69" y="3333762"/>
            <a:ext cx="712655" cy="7126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3415281"/>
            <a:ext cx="723557" cy="5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70004" y="793974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rgbClr val="00C73C"/>
                </a:solidFill>
              </a:rPr>
              <a:t>초기 기획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1654777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srgbClr val="00C73C"/>
              </a:solidFill>
            </a:endParaRPr>
          </a:p>
          <a:p>
            <a:endParaRPr lang="ko-KR" altLang="en-US" sz="1800" dirty="0">
              <a:solidFill>
                <a:srgbClr val="00C73C"/>
              </a:solidFill>
            </a:endParaRP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1199455" y="1509801"/>
            <a:ext cx="2448273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2. Feature List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rgbClr val="00C73C"/>
              </a:solidFill>
            </a:endParaRPr>
          </a:p>
          <a:p>
            <a:endParaRPr lang="ko-KR" altLang="en-US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237915"/>
            <a:ext cx="5112568" cy="3834426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1590084" y="2415988"/>
            <a:ext cx="2777724" cy="25971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로그인</a:t>
            </a:r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회원가입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게시판 </a:t>
            </a:r>
            <a:r>
              <a:rPr lang="en-US" altLang="ko-KR" sz="2000" dirty="0" smtClean="0">
                <a:solidFill>
                  <a:schemeClr val="bg1"/>
                </a:solidFill>
              </a:rPr>
              <a:t>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AFCE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댓글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AFCE0"/>
              </a:solidFill>
            </a:endParaRPr>
          </a:p>
          <a:p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807968" y="1484784"/>
            <a:ext cx="2664296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rgbClr val="3AFCE0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3. </a:t>
            </a:r>
            <a:r>
              <a:rPr lang="ko-KR" altLang="en-US" sz="2400" dirty="0" smtClean="0">
                <a:solidFill>
                  <a:schemeClr val="bg1"/>
                </a:solidFill>
              </a:rPr>
              <a:t>페이지 구성 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rgbClr val="00C73C"/>
              </a:solidFill>
            </a:endParaRP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3251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 txBox="1">
            <a:spLocks/>
          </p:cNvSpPr>
          <p:nvPr/>
        </p:nvSpPr>
        <p:spPr>
          <a:xfrm>
            <a:off x="1684944" y="1959356"/>
            <a:ext cx="1818768" cy="7423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81535"/>
              </p:ext>
            </p:extLst>
          </p:nvPr>
        </p:nvGraphicFramePr>
        <p:xfrm>
          <a:off x="1524411" y="2178916"/>
          <a:ext cx="9900181" cy="427442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12700" dir="2700000" sy="-23000" kx="-800400" algn="bl" rotWithShape="0">
                    <a:prstClr val="black">
                      <a:alpha val="20000"/>
                    </a:prstClr>
                  </a:outerShdw>
                </a:effectLst>
                <a:tableStyleId>{3C2FFA5D-87B4-456A-9821-1D502468CF0F}</a:tableStyleId>
              </a:tblPr>
              <a:tblGrid>
                <a:gridCol w="112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444752639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75553923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3246951139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1932867591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3218679541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1418632940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3188037323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3208387077"/>
                    </a:ext>
                  </a:extLst>
                </a:gridCol>
                <a:gridCol w="342021">
                  <a:extLst>
                    <a:ext uri="{9D8B030D-6E8A-4147-A177-3AD203B41FA5}">
                      <a16:colId xmlns:a16="http://schemas.microsoft.com/office/drawing/2014/main" val="2537629950"/>
                    </a:ext>
                  </a:extLst>
                </a:gridCol>
                <a:gridCol w="332942">
                  <a:extLst>
                    <a:ext uri="{9D8B030D-6E8A-4147-A177-3AD203B41FA5}">
                      <a16:colId xmlns:a16="http://schemas.microsoft.com/office/drawing/2014/main" val="1186005958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551754034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3365753445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1579298708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2002915636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541007767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4073439634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409846236"/>
                    </a:ext>
                  </a:extLst>
                </a:gridCol>
                <a:gridCol w="337482">
                  <a:extLst>
                    <a:ext uri="{9D8B030D-6E8A-4147-A177-3AD203B41FA5}">
                      <a16:colId xmlns:a16="http://schemas.microsoft.com/office/drawing/2014/main" val="587433419"/>
                    </a:ext>
                  </a:extLst>
                </a:gridCol>
              </a:tblGrid>
              <a:tr h="363622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3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항목</a:t>
                      </a:r>
                      <a:endParaRPr lang="ko-KR" altLang="en-US" sz="23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5</a:t>
                      </a:r>
                      <a:r>
                        <a:rPr lang="ko-KR" altLang="en-US" sz="19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월</a:t>
                      </a:r>
                      <a:endParaRPr lang="ko-KR" altLang="en-US" sz="13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19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7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6</a:t>
                      </a:r>
                      <a:r>
                        <a:rPr lang="ko-KR" altLang="en-US" sz="1700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</a:rPr>
                        <a:t>월</a:t>
                      </a:r>
                      <a:endParaRPr lang="ko-KR" altLang="en-US" sz="17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23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</a:t>
                      </a:r>
                      <a:endParaRPr lang="ko-KR" altLang="en-US" sz="15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29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30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31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01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04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05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07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08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11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12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14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15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18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19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20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21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26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27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28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5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29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3949803"/>
                  </a:ext>
                </a:extLst>
              </a:tr>
              <a:tr h="5589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기획</a:t>
                      </a:r>
                      <a:endParaRPr lang="ko-KR" altLang="en-US" sz="13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9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서버 환경</a:t>
                      </a:r>
                      <a:endParaRPr lang="ko-KR" altLang="en-US" sz="15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9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기본 기능</a:t>
                      </a:r>
                      <a:endParaRPr lang="ko-KR" altLang="en-US" sz="13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9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7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UI </a:t>
                      </a:r>
                      <a:r>
                        <a:rPr lang="ko-KR" altLang="en-US" sz="17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개발</a:t>
                      </a:r>
                      <a:endParaRPr lang="ko-KR" altLang="en-US" sz="17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9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추가 기능</a:t>
                      </a:r>
                      <a:endParaRPr lang="ko-KR" altLang="en-US" sz="17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9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700" b="0" kern="1200" cap="none" spc="0" dirty="0" err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발표준비</a:t>
                      </a:r>
                      <a:endParaRPr lang="ko-KR" altLang="en-US" sz="1700" b="0" kern="12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3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7129" marR="87129" marT="43565" marB="43565" anchor="ctr"/>
                </a:tc>
                <a:tc>
                  <a:txBody>
                    <a:bodyPr/>
                    <a:lstStyle/>
                    <a:p>
                      <a:endParaRPr lang="ko-KR" altLang="en-US" sz="1700" dirty="0"/>
                    </a:p>
                  </a:txBody>
                  <a:tcPr marL="87129" marR="87129" marT="43565" marB="4356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>
            <a:off x="2711624" y="3356992"/>
            <a:ext cx="619928" cy="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711624" y="3933056"/>
            <a:ext cx="619928" cy="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331552" y="4509120"/>
            <a:ext cx="3052480" cy="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721498" y="5044926"/>
            <a:ext cx="2664296" cy="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8093174" y="5608290"/>
            <a:ext cx="2664296" cy="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420288" y="4509120"/>
            <a:ext cx="619928" cy="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0137542" y="6165304"/>
            <a:ext cx="1287050" cy="0"/>
          </a:xfrm>
          <a:prstGeom prst="straightConnector1">
            <a:avLst/>
          </a:prstGeom>
          <a:ln w="7620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70004" y="793974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rgbClr val="00C73C"/>
                </a:solidFill>
              </a:rPr>
              <a:t>세부 기획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1654777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199456" y="1495291"/>
            <a:ext cx="5784302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rgbClr val="3AFCE0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</a:rPr>
              <a:t>구현</a:t>
            </a:r>
            <a:r>
              <a:rPr lang="ko-KR" altLang="en-US" sz="2400" dirty="0" smtClean="0">
                <a:solidFill>
                  <a:srgbClr val="3AFCE0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</a:rPr>
              <a:t>일정</a:t>
            </a:r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0847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기획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일정관리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23" name="내용 개체 틀 2"/>
          <p:cNvSpPr txBox="1">
            <a:spLocks/>
          </p:cNvSpPr>
          <p:nvPr/>
        </p:nvSpPr>
        <p:spPr>
          <a:xfrm>
            <a:off x="1654777" y="1536112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70004" y="793974"/>
            <a:ext cx="1440160" cy="57606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solidFill>
                  <a:srgbClr val="00C73C"/>
                </a:solidFill>
              </a:rPr>
              <a:t>세부 기획</a:t>
            </a:r>
            <a:endParaRPr lang="en-US" altLang="ko-KR" sz="2000" dirty="0">
              <a:solidFill>
                <a:srgbClr val="00C73C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199456" y="1495291"/>
            <a:ext cx="5784302" cy="4783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</a:rPr>
              <a:t>. Feature List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1684944" y="1959356"/>
            <a:ext cx="1818768" cy="7423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solidFill>
                  <a:srgbClr val="3AFCE0"/>
                </a:solidFill>
              </a:rPr>
              <a:t> </a:t>
            </a:r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590084" y="2069315"/>
            <a:ext cx="3137459" cy="437350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로그인 </a:t>
            </a:r>
            <a:r>
              <a:rPr lang="en-US" altLang="ko-KR" sz="2000" dirty="0" smtClean="0">
                <a:solidFill>
                  <a:schemeClr val="bg1"/>
                </a:solidFill>
              </a:rPr>
              <a:t>&amp;</a:t>
            </a:r>
            <a:r>
              <a:rPr lang="en-US" altLang="ko-KR" sz="2000" dirty="0" smtClean="0">
                <a:solidFill>
                  <a:srgbClr val="3AFCE0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회원가입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-  </a:t>
            </a:r>
            <a:r>
              <a:rPr lang="ko-KR" altLang="en-US" sz="2000" dirty="0" smtClean="0">
                <a:solidFill>
                  <a:schemeClr val="bg1"/>
                </a:solidFill>
              </a:rPr>
              <a:t>중복 체크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	-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도로명</a:t>
            </a:r>
            <a:r>
              <a:rPr lang="ko-KR" altLang="en-US" sz="2000" dirty="0" smtClean="0">
                <a:solidFill>
                  <a:schemeClr val="bg1"/>
                </a:solidFill>
              </a:rPr>
              <a:t> 주소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	-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암호화</a:t>
            </a:r>
            <a:r>
              <a:rPr lang="en-US" altLang="ko-KR" sz="2000" dirty="0" smtClean="0">
                <a:solidFill>
                  <a:schemeClr val="bg1"/>
                </a:solidFill>
              </a:rPr>
              <a:t>(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bcrypt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-  </a:t>
            </a:r>
            <a:r>
              <a:rPr lang="ko-KR" altLang="en-US" sz="2000" dirty="0" smtClean="0">
                <a:solidFill>
                  <a:schemeClr val="bg1"/>
                </a:solidFill>
              </a:rPr>
              <a:t>비밀번호 일치 확인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메인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lvl="1" indent="0">
              <a:buNone/>
            </a:pPr>
            <a:r>
              <a:rPr lang="en-US" altLang="ko-KR" sz="2000" dirty="0" smtClean="0">
                <a:solidFill>
                  <a:schemeClr val="bg1"/>
                </a:solidFill>
              </a:rPr>
              <a:t>   -  </a:t>
            </a:r>
            <a:r>
              <a:rPr lang="ko-KR" altLang="en-US" sz="2000" dirty="0" smtClean="0">
                <a:solidFill>
                  <a:schemeClr val="bg1"/>
                </a:solidFill>
              </a:rPr>
              <a:t>호선 별 이름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lvl="1" indent="0">
              <a:buNone/>
            </a:pPr>
            <a:r>
              <a:rPr lang="en-US" altLang="ko-KR" sz="2000" dirty="0" smtClean="0">
                <a:solidFill>
                  <a:schemeClr val="bg1"/>
                </a:solidFill>
              </a:rPr>
              <a:t>   -  </a:t>
            </a:r>
            <a:r>
              <a:rPr lang="ko-KR" altLang="en-US" sz="2000" dirty="0" smtClean="0">
                <a:solidFill>
                  <a:schemeClr val="bg1"/>
                </a:solidFill>
              </a:rPr>
              <a:t>역 별 게시물 현황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rgbClr val="3AFCE0"/>
              </a:solidFill>
            </a:endParaRPr>
          </a:p>
          <a:p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5311991" y="2063164"/>
            <a:ext cx="3088265" cy="242902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외부 게시판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- 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카드 게시판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	- 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검색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	- 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게시물 </a:t>
            </a:r>
            <a:r>
              <a:rPr lang="en-US" altLang="ko-KR" sz="2000" dirty="0" smtClean="0">
                <a:solidFill>
                  <a:schemeClr val="bg1"/>
                </a:solidFill>
              </a:rPr>
              <a:t>CRUD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 indent="0">
              <a:buNone/>
            </a:pPr>
            <a:endParaRPr lang="en-US" altLang="ko-KR" sz="1800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8898467" y="2056576"/>
            <a:ext cx="3022102" cy="358713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추가 기능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-  </a:t>
            </a:r>
            <a:r>
              <a:rPr lang="ko-KR" altLang="en-US" sz="2000" dirty="0" smtClean="0">
                <a:solidFill>
                  <a:schemeClr val="bg1"/>
                </a:solidFill>
              </a:rPr>
              <a:t>권한 페이지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	-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사진 업로드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	-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추천수 정렬</a:t>
            </a:r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297058" y="5013176"/>
            <a:ext cx="2664297" cy="178312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400" b="1" kern="1200" spc="-20" baseline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79388" indent="-179388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lang="ko-KR" altLang="en-US" sz="1200" b="1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lang="ko-KR" altLang="en-US" sz="1000" b="1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lang="ko-KR" altLang="en-US" sz="1000" b="0" i="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804863" indent="0" algn="l" defTabSz="804863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lang="en-US" altLang="ko-KR" sz="1000" kern="1200" spc="-2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</a:rPr>
              <a:t>내부 게시판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r>
              <a:rPr lang="en-US" altLang="ko-KR" sz="2000" dirty="0">
                <a:solidFill>
                  <a:schemeClr val="bg1"/>
                </a:solidFill>
              </a:rPr>
              <a:t>	</a:t>
            </a:r>
            <a:r>
              <a:rPr lang="en-US" altLang="ko-KR" sz="2000" dirty="0" smtClean="0">
                <a:solidFill>
                  <a:schemeClr val="bg1"/>
                </a:solidFill>
              </a:rPr>
              <a:t>	-  </a:t>
            </a:r>
            <a:r>
              <a:rPr lang="ko-KR" altLang="en-US" sz="2000" dirty="0" smtClean="0">
                <a:solidFill>
                  <a:schemeClr val="bg1"/>
                </a:solidFill>
              </a:rPr>
              <a:t>댓글 </a:t>
            </a:r>
            <a:r>
              <a:rPr lang="en-US" altLang="ko-KR" sz="2000" dirty="0" smtClean="0">
                <a:solidFill>
                  <a:schemeClr val="bg1"/>
                </a:solidFill>
              </a:rPr>
              <a:t>CRUD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		- 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조회수</a:t>
            </a:r>
            <a:endParaRPr lang="en-US" altLang="ko-KR" sz="1800" dirty="0">
              <a:solidFill>
                <a:srgbClr val="3AFCE0"/>
              </a:solidFill>
            </a:endParaRPr>
          </a:p>
          <a:p>
            <a:endParaRPr lang="en-US" altLang="ko-KR" sz="20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2805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0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챕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90000"/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699</Words>
  <Application>Microsoft Office PowerPoint</Application>
  <PresentationFormat>와이드스크린</PresentationFormat>
  <Paragraphs>259</Paragraphs>
  <Slides>30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나눔고딕</vt:lpstr>
      <vt:lpstr>맑은 고딕</vt:lpstr>
      <vt:lpstr>Arial</vt:lpstr>
      <vt:lpstr>표지</vt:lpstr>
      <vt:lpstr>챕터</vt:lpstr>
      <vt:lpstr>본문</vt:lpstr>
      <vt:lpstr>INNER SUBWAY 지하철역 내부 편의시설 안내 서비스</vt:lpstr>
      <vt:lpstr>목차</vt:lpstr>
      <vt:lpstr>1.서비스 소개</vt:lpstr>
      <vt:lpstr>1.1 주제 : 지하철역 내부 편의시설 안내서비스(INNER SUBWAY) </vt:lpstr>
      <vt:lpstr>1.1 주제 : 지하철역 내부 편의시설 안내서비스(INNER SUBWAY) </vt:lpstr>
      <vt:lpstr>1.2 기획 &amp; 일정관리  </vt:lpstr>
      <vt:lpstr>1.2 기획 &amp; 일정관리  </vt:lpstr>
      <vt:lpstr>1.2 기획 &amp; 일정관리  </vt:lpstr>
      <vt:lpstr>1.2 기획 &amp; 일정관리  </vt:lpstr>
      <vt:lpstr>1.2 기획 &amp; 일정관리  </vt:lpstr>
      <vt:lpstr>1.2 기획 &amp; 일정관리  </vt:lpstr>
      <vt:lpstr>1.2 기획 &amp; 일정관리  </vt:lpstr>
      <vt:lpstr>1.2 기획 &amp; 일정관리  </vt:lpstr>
      <vt:lpstr>1.2 기획 &amp; 일정관리  </vt:lpstr>
      <vt:lpstr>2.서비스 시연</vt:lpstr>
      <vt:lpstr>3.서비스 기능</vt:lpstr>
      <vt:lpstr>3.1 기술 스택  </vt:lpstr>
      <vt:lpstr>3.2 시스템 구성도  </vt:lpstr>
      <vt:lpstr>3.3 화면 별 특징  </vt:lpstr>
      <vt:lpstr>3.3 화면 별 특징  </vt:lpstr>
      <vt:lpstr>3.3 화면 별 특징  </vt:lpstr>
      <vt:lpstr>4.  6주 간의 인턴 생활 </vt:lpstr>
      <vt:lpstr>4.1 문제사항</vt:lpstr>
      <vt:lpstr>4.1 문제사항</vt:lpstr>
      <vt:lpstr>4.1 문제사항</vt:lpstr>
      <vt:lpstr>4.1 문제사항</vt:lpstr>
      <vt:lpstr>4.1 문제사항</vt:lpstr>
      <vt:lpstr>4.2 느낀 점</vt:lpstr>
      <vt:lpstr>4.3 소감</vt:lpstr>
      <vt:lpstr>- End of Document - Thank You.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</dc:creator>
  <cp:lastModifiedBy>Windows 사용자</cp:lastModifiedBy>
  <cp:revision>589</cp:revision>
  <dcterms:created xsi:type="dcterms:W3CDTF">2015-06-03T10:01:02Z</dcterms:created>
  <dcterms:modified xsi:type="dcterms:W3CDTF">2018-07-01T13:00:17Z</dcterms:modified>
</cp:coreProperties>
</file>